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4" r:id="rId2"/>
    <p:sldId id="275" r:id="rId3"/>
    <p:sldId id="271" r:id="rId4"/>
    <p:sldId id="278" r:id="rId5"/>
    <p:sldId id="270" r:id="rId6"/>
    <p:sldId id="276" r:id="rId7"/>
    <p:sldId id="277" r:id="rId8"/>
    <p:sldId id="273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4911"/>
    <a:srgbClr val="3FC8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2" autoAdjust="0"/>
    <p:restoredTop sz="94660"/>
  </p:normalViewPr>
  <p:slideViewPr>
    <p:cSldViewPr>
      <p:cViewPr>
        <p:scale>
          <a:sx n="100" d="100"/>
          <a:sy n="100" d="100"/>
        </p:scale>
        <p:origin x="-2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0"/>
  <c:chart>
    <c:title>
      <c:tx>
        <c:rich>
          <a:bodyPr/>
          <a:lstStyle/>
          <a:p>
            <a:pPr>
              <a:defRPr>
                <a:solidFill>
                  <a:srgbClr val="002060"/>
                </a:solidFill>
              </a:defRPr>
            </a:pP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семей,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находящихся в социально опасном положении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3.1372432771593926E-2"/>
          <c:y val="0.21839548758511332"/>
          <c:w val="0.95686290493905846"/>
          <c:h val="0.57575799994400734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семей, находящихся в социально опасном положении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0.15686216385797036"/>
                  <c:y val="9.356659657767391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C00000"/>
                        </a:solidFill>
                      </a:rPr>
                      <a:t>1075 семей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showVal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1.1764662289347758E-2"/>
                  <c:y val="-0.1122799158932073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C00000"/>
                        </a:solidFill>
                      </a:rPr>
                      <a:t>952 </a:t>
                    </a:r>
                    <a:r>
                      <a:rPr lang="ru-RU" baseline="0" dirty="0" smtClean="0">
                        <a:solidFill>
                          <a:srgbClr val="C00000"/>
                        </a:solidFill>
                      </a:rPr>
                      <a:t>семьи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2013 год</c:v>
                </c:pt>
                <c:pt idx="1">
                  <c:v>2014 год</c:v>
                </c:pt>
                <c:pt idx="2">
                  <c:v> 2015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1250</c:v>
                </c:pt>
                <c:pt idx="1">
                  <c:v>1110</c:v>
                </c:pt>
                <c:pt idx="2">
                  <c:v>1075</c:v>
                </c:pt>
              </c:numCache>
            </c:numRef>
          </c:val>
        </c:ser>
        <c:dLbls>
          <c:showVal val="1"/>
        </c:dLbls>
        <c:marker val="1"/>
        <c:axId val="120198656"/>
        <c:axId val="120200192"/>
      </c:lineChart>
      <c:catAx>
        <c:axId val="120198656"/>
        <c:scaling>
          <c:orientation val="minMax"/>
        </c:scaling>
        <c:delete val="1"/>
        <c:axPos val="b"/>
        <c:tickLblPos val="nextTo"/>
        <c:crossAx val="120200192"/>
        <c:crosses val="autoZero"/>
        <c:auto val="1"/>
        <c:lblAlgn val="ctr"/>
        <c:lblOffset val="100"/>
      </c:catAx>
      <c:valAx>
        <c:axId val="120200192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2019865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0"/>
  <c:chart>
    <c:title>
      <c:tx>
        <c:rich>
          <a:bodyPr/>
          <a:lstStyle/>
          <a:p>
            <a:pPr>
              <a:defRPr>
                <a:solidFill>
                  <a:srgbClr val="002060"/>
                </a:solidFill>
              </a:defRPr>
            </a:pP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детей-сирот</a:t>
            </a:r>
            <a:r>
              <a:rPr lang="ru-RU" sz="1200" baseline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детей, оставшихся без попечения родителей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0"/>
          <c:y val="0.33777541364539881"/>
          <c:w val="0.95707970547887855"/>
          <c:h val="0.66222458635460413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семей, находящихся в социально опасном положении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0.13725439337572368"/>
                  <c:y val="-7.485475075184834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C00000"/>
                        </a:solidFill>
                      </a:rPr>
                      <a:t>4888 детей 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showVal val="1"/>
            </c:dLbl>
            <c:dLbl>
              <c:idx val="1"/>
              <c:delete val="1"/>
            </c:dLbl>
            <c:dLbl>
              <c:idx val="2"/>
              <c:layout>
                <c:manualLayout>
                  <c:x val="7.8431081928985007E-3"/>
                  <c:y val="-8.420993691990548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C00000"/>
                        </a:solidFill>
                      </a:rPr>
                      <a:t>4706 </a:t>
                    </a:r>
                    <a:r>
                      <a:rPr lang="ru-RU" baseline="0" dirty="0" smtClean="0">
                        <a:solidFill>
                          <a:srgbClr val="C00000"/>
                        </a:solidFill>
                      </a:rPr>
                      <a:t>детей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2013 год</c:v>
                </c:pt>
                <c:pt idx="1">
                  <c:v>2014 год</c:v>
                </c:pt>
                <c:pt idx="2">
                  <c:v> 2015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5469</c:v>
                </c:pt>
                <c:pt idx="1">
                  <c:v>5200</c:v>
                </c:pt>
                <c:pt idx="2">
                  <c:v>4888</c:v>
                </c:pt>
              </c:numCache>
            </c:numRef>
          </c:val>
        </c:ser>
        <c:dLbls>
          <c:showVal val="1"/>
        </c:dLbls>
        <c:marker val="1"/>
        <c:axId val="120232576"/>
        <c:axId val="120242560"/>
      </c:lineChart>
      <c:catAx>
        <c:axId val="120232576"/>
        <c:scaling>
          <c:orientation val="minMax"/>
        </c:scaling>
        <c:delete val="1"/>
        <c:axPos val="b"/>
        <c:tickLblPos val="nextTo"/>
        <c:crossAx val="120242560"/>
        <c:crosses val="autoZero"/>
        <c:auto val="1"/>
        <c:lblAlgn val="ctr"/>
        <c:lblOffset val="100"/>
      </c:catAx>
      <c:valAx>
        <c:axId val="120242560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2023257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0"/>
  <c:chart>
    <c:title>
      <c:tx>
        <c:rich>
          <a:bodyPr/>
          <a:lstStyle/>
          <a:p>
            <a:pPr>
              <a:defRPr>
                <a:solidFill>
                  <a:srgbClr val="002060"/>
                </a:solidFill>
              </a:defRPr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</a:t>
            </a:r>
            <a:r>
              <a:rPr lang="ru-RU" sz="1200" baseline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возвратов детей из замещающих семей в организации для детей-сирот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201654054932077"/>
          <c:y val="0"/>
        </c:manualLayout>
      </c:layout>
    </c:title>
    <c:plotArea>
      <c:layout>
        <c:manualLayout>
          <c:layoutTarget val="inner"/>
          <c:xMode val="edge"/>
          <c:yMode val="edge"/>
          <c:x val="1.980835559409129E-2"/>
          <c:y val="0.40993146799359331"/>
          <c:w val="0.97843148070791253"/>
          <c:h val="0.5900682286408786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семей, находящихся в социально опасном положении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0.15686231824986291"/>
                  <c:y val="-7.320210202841460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C00000"/>
                        </a:solidFill>
                      </a:rPr>
                      <a:t>48 детей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showVal val="1"/>
            </c:dLbl>
            <c:dLbl>
              <c:idx val="1"/>
              <c:delete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C00000"/>
                        </a:solidFill>
                      </a:rPr>
                      <a:t>38 детей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2013 год</c:v>
                </c:pt>
                <c:pt idx="1">
                  <c:v> 2015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48</c:v>
                </c:pt>
                <c:pt idx="1">
                  <c:v>38</c:v>
                </c:pt>
              </c:numCache>
            </c:numRef>
          </c:val>
        </c:ser>
        <c:dLbls>
          <c:showVal val="1"/>
        </c:dLbls>
        <c:marker val="1"/>
        <c:axId val="120340480"/>
        <c:axId val="120342016"/>
      </c:lineChart>
      <c:catAx>
        <c:axId val="120340480"/>
        <c:scaling>
          <c:orientation val="minMax"/>
        </c:scaling>
        <c:delete val="1"/>
        <c:axPos val="b"/>
        <c:tickLblPos val="nextTo"/>
        <c:crossAx val="120342016"/>
        <c:crosses val="autoZero"/>
        <c:auto val="1"/>
        <c:lblAlgn val="ctr"/>
        <c:lblOffset val="100"/>
      </c:catAx>
      <c:valAx>
        <c:axId val="120342016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2034048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2"/>
  <c:chart>
    <c:title>
      <c:tx>
        <c:rich>
          <a:bodyPr/>
          <a:lstStyle/>
          <a:p>
            <a:pPr>
              <a:defRPr/>
            </a:pP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Доля  детей-сирот и детей, оставшихся без попечения родителей, которые воспитываются в семьях граждан от общего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числа детей-сирот, %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2.1568547530470796E-2"/>
          <c:y val="0.35187500000000038"/>
          <c:w val="0.95686290493905846"/>
          <c:h val="0.38553690944882046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семей, находящихся в социально опасном положении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0.14705827861684626"/>
                  <c:y val="-3.12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81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00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delet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84,5</a:t>
                    </a:r>
                    <a:r>
                      <a:rPr lang="en-US" smtClean="0"/>
                      <a:t>0%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2">
                  <c:v> 2016 год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0.81</c:v>
                </c:pt>
                <c:pt idx="1">
                  <c:v>0.82000000000000017</c:v>
                </c:pt>
                <c:pt idx="2">
                  <c:v>0.8450000000000002</c:v>
                </c:pt>
              </c:numCache>
            </c:numRef>
          </c:val>
        </c:ser>
        <c:dLbls>
          <c:showVal val="1"/>
        </c:dLbls>
        <c:marker val="1"/>
        <c:axId val="120870016"/>
        <c:axId val="120871552"/>
      </c:lineChart>
      <c:catAx>
        <c:axId val="120870016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0871552"/>
        <c:crosses val="autoZero"/>
        <c:auto val="1"/>
        <c:lblAlgn val="ctr"/>
        <c:lblOffset val="100"/>
      </c:catAx>
      <c:valAx>
        <c:axId val="120871552"/>
        <c:scaling>
          <c:orientation val="minMax"/>
        </c:scaling>
        <c:delete val="1"/>
        <c:axPos val="l"/>
        <c:majorGridlines/>
        <c:numFmt formatCode="0.00%" sourceLinked="1"/>
        <c:tickLblPos val="nextTo"/>
        <c:crossAx val="12087001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marker val="1"/>
        <c:axId val="120909184"/>
        <c:axId val="120910976"/>
      </c:lineChart>
      <c:catAx>
        <c:axId val="120909184"/>
        <c:scaling>
          <c:orientation val="minMax"/>
        </c:scaling>
        <c:delete val="1"/>
        <c:axPos val="b"/>
        <c:tickLblPos val="nextTo"/>
        <c:crossAx val="120910976"/>
        <c:crosses val="autoZero"/>
        <c:auto val="1"/>
        <c:lblAlgn val="ctr"/>
        <c:lblOffset val="100"/>
      </c:catAx>
      <c:valAx>
        <c:axId val="120910976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2090918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BE95A-C112-4387-A20A-1400ADE1C5C1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0D4E0-E35A-4F50-BBC5-1864B2E8DD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28085146-AADE-4487-92F8-20EB734B1755}" type="slidenum">
              <a:rPr lang="ru-RU" smtClean="0"/>
              <a:pPr defTabSz="912813"/>
              <a:t>2</a:t>
            </a:fld>
            <a:endParaRPr lang="ru-RU" smtClean="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5DEE-5729-44D5-A9EA-A24545145FB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1427-47C2-47A0-B716-66EB296C5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5DEE-5729-44D5-A9EA-A24545145FB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1427-47C2-47A0-B716-66EB296C5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5DEE-5729-44D5-A9EA-A24545145FB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1427-47C2-47A0-B716-66EB296C5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5DEE-5729-44D5-A9EA-A24545145FB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1427-47C2-47A0-B716-66EB296C5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5DEE-5729-44D5-A9EA-A24545145FB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1427-47C2-47A0-B716-66EB296C5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5DEE-5729-44D5-A9EA-A24545145FB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1427-47C2-47A0-B716-66EB296C5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5DEE-5729-44D5-A9EA-A24545145FB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1427-47C2-47A0-B716-66EB296C5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5DEE-5729-44D5-A9EA-A24545145FB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1427-47C2-47A0-B716-66EB296C5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5DEE-5729-44D5-A9EA-A24545145FB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1427-47C2-47A0-B716-66EB296C5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5DEE-5729-44D5-A9EA-A24545145FB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1427-47C2-47A0-B716-66EB296C5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5DEE-5729-44D5-A9EA-A24545145FB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1427-47C2-47A0-B716-66EB296C5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B5DEE-5729-44D5-A9EA-A24545145FB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11427-47C2-47A0-B716-66EB296C5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3.jpeg"/><Relationship Id="rId7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mailto:depsoc@gov35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6070_2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r="65551"/>
          <a:stretch>
            <a:fillRect/>
          </a:stretch>
        </p:blipFill>
        <p:spPr>
          <a:xfrm>
            <a:off x="0" y="0"/>
            <a:ext cx="1714479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</p:pic>
      <p:sp>
        <p:nvSpPr>
          <p:cNvPr id="31" name="TextBox 30"/>
          <p:cNvSpPr txBox="1"/>
          <p:nvPr/>
        </p:nvSpPr>
        <p:spPr>
          <a:xfrm>
            <a:off x="1714480" y="5643578"/>
            <a:ext cx="7429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Начальник Департамента социальной защиты населения Вологодской области</a:t>
            </a:r>
          </a:p>
          <a:p>
            <a:pPr algn="ctr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Каманина Лариса Владимировна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Межрегиональная конференция по вопросам профилактики социального сиротства, сохранения и восстановления семейного окружения ребенка</a:t>
            </a:r>
          </a:p>
        </p:txBody>
      </p:sp>
      <p:sp>
        <p:nvSpPr>
          <p:cNvPr id="7170" name="AutoShape 2" descr="image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image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https://af.attachmail.ru/cgi-bin/readmsg?id=14615467410000000062;0;1;1&amp;mode=attachment&amp;email=esgudkova@mail.ru&amp;bs=2402&amp;bl=159454&amp;ct=image%2fjpeg&amp;cn=image1.JPG&amp;cte=binary&amp;rid=208488615138779482622129051001940027571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3435" b="14082"/>
          <a:stretch>
            <a:fillRect/>
          </a:stretch>
        </p:blipFill>
        <p:spPr bwMode="auto">
          <a:xfrm>
            <a:off x="1714480" y="3214686"/>
            <a:ext cx="7429520" cy="203152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714480" y="5250168"/>
            <a:ext cx="7429520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brend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7884" y="3286124"/>
            <a:ext cx="1810976" cy="1724720"/>
          </a:xfrm>
          <a:prstGeom prst="rect">
            <a:avLst/>
          </a:prstGeom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643010" y="1857364"/>
            <a:ext cx="7500990" cy="10156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Вологодчина без сирот: помочь может каждый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1" u="none" strike="noStrike" cap="all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использование эффективных практик</a:t>
            </a:r>
            <a:r>
              <a:rPr kumimoji="0" lang="ru-RU" sz="1600" b="1" i="1" u="none" strike="noStrike" cap="all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сохранения и восстановления семейного окружения</a:t>
            </a:r>
            <a:endParaRPr kumimoji="0" lang="ru-RU" sz="1600" b="1" i="1" u="none" strike="noStrike" cap="all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928794" y="2285992"/>
            <a:ext cx="7072362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3900" y="1071546"/>
            <a:ext cx="428628" cy="376241"/>
          </a:xfrm>
          <a:prstGeom prst="rect">
            <a:avLst/>
          </a:prstGeom>
        </p:spPr>
      </p:pic>
      <p:pic>
        <p:nvPicPr>
          <p:cNvPr id="16" name="Picture 3" descr="N:\304\Мои рисунки\Герб Вологодской област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15404" y="1071546"/>
            <a:ext cx="304573" cy="35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Копия vrd_2016_logo.png"/>
          <p:cNvPicPr>
            <a:picLocks noChangeAspect="1"/>
          </p:cNvPicPr>
          <p:nvPr/>
        </p:nvPicPr>
        <p:blipFill>
          <a:blip r:embed="rId7" cstate="print"/>
          <a:srcRect l="82456" b="52467"/>
          <a:stretch>
            <a:fillRect/>
          </a:stretch>
        </p:blipFill>
        <p:spPr>
          <a:xfrm>
            <a:off x="7715240" y="1071546"/>
            <a:ext cx="357190" cy="35719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000364" y="1071546"/>
            <a:ext cx="35861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 апреля 2017 года, город Санкт-Петербург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v4l-125208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0166" y="3286124"/>
            <a:ext cx="1214446" cy="1214446"/>
          </a:xfrm>
          <a:prstGeom prst="rect">
            <a:avLst/>
          </a:prstGeom>
        </p:spPr>
      </p:pic>
      <p:pic>
        <p:nvPicPr>
          <p:cNvPr id="40" name="Рисунок 39" descr="v4l-12520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0694" y="1428736"/>
            <a:ext cx="1312700" cy="1312700"/>
          </a:xfrm>
          <a:prstGeom prst="rect">
            <a:avLst/>
          </a:prstGeom>
        </p:spPr>
      </p:pic>
      <p:pic>
        <p:nvPicPr>
          <p:cNvPr id="14" name="Рисунок 13" descr="i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6050" y="1071546"/>
            <a:ext cx="3130633" cy="221753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14282" y="2571744"/>
            <a:ext cx="27860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28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комплексных центров социального обслуживания населения</a:t>
            </a:r>
          </a:p>
          <a:p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142852"/>
            <a:ext cx="9144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Единая система организации  государственной социальной поддержки семьи и детства в Вологодской области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1B9468-B37B-4FA7-B98C-521C9634060E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2285984" y="2928934"/>
            <a:ext cx="4572000" cy="156966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168 тыс. семей с детьми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242 тыс. детей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 flipH="1">
            <a:off x="2643174" y="4429132"/>
            <a:ext cx="4357686" cy="224676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13,8 тыс. многодетных семей (44,8 тыс. детей) 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835 семей, находящихся в социально опасном положении (1587 детей)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4,1 тыс. семей с детьми-инвалидами (4,3 тыс. детей-инвалидов)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2,9 тыс. замещающих семей (3,8 тыс. детей-сирот и детей, оставшихся без попечения родителей)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704 детей-сирот и детей, оставшихся без попечения родителей, проживающих в организациях для детей-сирот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43702" y="1071546"/>
            <a:ext cx="250029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социально-реабилитационных центра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несовершеннолетних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v4l-125208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57884" y="3571876"/>
            <a:ext cx="965034" cy="96503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715140" y="2571744"/>
            <a:ext cx="242886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детских дома-интерната для умственно отсталых детей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Рисунок 28" descr="v4l-125208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5918" y="1571612"/>
            <a:ext cx="1214446" cy="121444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42844" y="1142984"/>
            <a:ext cx="321471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центр социальной помощи семье и детям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Рисунок 32" descr="v4l-125208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00892" y="5429264"/>
            <a:ext cx="1143008" cy="114300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786578" y="4214818"/>
            <a:ext cx="235742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центров помощи детям, оставшимся без попечения родителей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Рисунок 34" descr="v4l-125208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5918" y="5572140"/>
            <a:ext cx="1026948" cy="102694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42844" y="4429132"/>
            <a:ext cx="25717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реабилитационный центр для детей и подростков  с ограниченными возможностями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929982" y="22145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149346"/>
            <a:ext cx="9144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Система мероприятий по профилактике социального сиротства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 7"/>
          <p:cNvSpPr/>
          <p:nvPr/>
        </p:nvSpPr>
        <p:spPr>
          <a:xfrm>
            <a:off x="1785931" y="3344703"/>
            <a:ext cx="2239092" cy="2740772"/>
          </a:xfrm>
          <a:prstGeom prst="funnel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rgbClr r="0" g="0" b="0"/>
          </a:lnRef>
          <a:fillRef idx="1">
            <a:scrgbClr r="0" g="0" b="0"/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3" name="Овал 62"/>
          <p:cNvSpPr/>
          <p:nvPr/>
        </p:nvSpPr>
        <p:spPr>
          <a:xfrm>
            <a:off x="1857356" y="2071678"/>
            <a:ext cx="2000264" cy="1857388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Гражданское общество </a:t>
            </a:r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</a:rPr>
              <a:t>(региональные НКО, добровольцы)</a:t>
            </a:r>
            <a:endParaRPr lang="ru-RU" sz="11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285720" y="2571744"/>
            <a:ext cx="1928826" cy="1714512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Компания ПАО «Северсталь»,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иные бизнес- структуры</a:t>
            </a:r>
            <a:endParaRPr lang="ru-RU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0" y="1000108"/>
            <a:ext cx="2071670" cy="1857388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Правительство Вологодской области,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органы власти, 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государственные организации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1714480" y="928670"/>
            <a:ext cx="1857388" cy="1643074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Фонд поддержки детей, </a:t>
            </a:r>
          </a:p>
          <a:p>
            <a:pPr algn="ctr"/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</a:rPr>
              <a:t>находящихся в трудной жизненной ситуации</a:t>
            </a:r>
            <a:endParaRPr lang="ru-RU" sz="1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3929058" y="1000108"/>
            <a:ext cx="50006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Службы поддержки семьи и ребенка: школы ответственного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родительства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группы родительской взаимопомощи,  служба «Семейный медиатор», бюро помощи одиноким отцам, агентство помощи несовершеннолетним родителям,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арт-терапевтические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детско-родительские группы</a:t>
            </a:r>
          </a:p>
          <a:p>
            <a:pPr algn="just">
              <a:defRPr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Службы семейного сопровождения, раннего вмешательства, домашнего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визитирования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группы взаимопомощи для бабушек-опекунов и родителей детей-инвалидов</a:t>
            </a:r>
          </a:p>
          <a:p>
            <a:pPr algn="just">
              <a:defRPr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Мобильные технологии работы: передвижной консультационный центр «Социальный десант», мобильные выездные бригады, дистанционное консультирование и развивающие занятия для детей;</a:t>
            </a:r>
          </a:p>
          <a:p>
            <a:pPr algn="just">
              <a:defRPr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Стационарозамещающие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технологии работы: семейные воспитательные группы, услуга «Передышка», группы дневного пребывания</a:t>
            </a:r>
          </a:p>
          <a:p>
            <a:pPr algn="just">
              <a:defRPr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Восстановительные технологии работы: интенсивная семейная терапия, работа с сетью социальных контактов, сетевые встречи</a:t>
            </a:r>
          </a:p>
        </p:txBody>
      </p:sp>
      <p:pic>
        <p:nvPicPr>
          <p:cNvPr id="68" name="Рисунок 67" descr="image_news 04.04.17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5286388"/>
            <a:ext cx="1238252" cy="1145382"/>
          </a:xfrm>
          <a:prstGeom prst="rect">
            <a:avLst/>
          </a:prstGeom>
        </p:spPr>
      </p:pic>
      <p:sp>
        <p:nvSpPr>
          <p:cNvPr id="69" name="Прямоугольник 68"/>
          <p:cNvSpPr/>
          <p:nvPr/>
        </p:nvSpPr>
        <p:spPr>
          <a:xfrm>
            <a:off x="5286380" y="5072074"/>
            <a:ext cx="364333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8-10 тысяч звонков ежегодно, из них:</a:t>
            </a:r>
          </a:p>
          <a:p>
            <a:pPr algn="just"/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60%  - дети</a:t>
            </a: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15% - родители и иные законные представители</a:t>
            </a: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25% - иные граждане</a:t>
            </a:r>
          </a:p>
          <a:p>
            <a:pPr algn="just"/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214282" y="4472897"/>
            <a:ext cx="3643338" cy="13849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0B4911"/>
                </a:solidFill>
                <a:latin typeface="Times New Roman" pitchFamily="18" charset="0"/>
                <a:cs typeface="Times New Roman" pitchFamily="18" charset="0"/>
              </a:rPr>
              <a:t>Фондом поддержки детей, находящихся в трудной жизненной ситуации, приняты к </a:t>
            </a:r>
            <a:r>
              <a:rPr lang="ru-RU" sz="1200" b="1" dirty="0" err="1" smtClean="0">
                <a:solidFill>
                  <a:srgbClr val="0B4911"/>
                </a:solidFill>
                <a:latin typeface="Times New Roman" pitchFamily="18" charset="0"/>
                <a:cs typeface="Times New Roman" pitchFamily="18" charset="0"/>
              </a:rPr>
              <a:t>софинансированию</a:t>
            </a:r>
            <a:r>
              <a:rPr lang="ru-RU" sz="1200" b="1" dirty="0" smtClean="0">
                <a:solidFill>
                  <a:srgbClr val="0B4911"/>
                </a:solidFill>
                <a:latin typeface="Times New Roman" pitchFamily="18" charset="0"/>
                <a:cs typeface="Times New Roman" pitchFamily="18" charset="0"/>
              </a:rPr>
              <a:t> с 2009 года:</a:t>
            </a:r>
            <a:endParaRPr lang="ru-RU" sz="800" b="1" dirty="0" smtClean="0">
              <a:solidFill>
                <a:srgbClr val="0B491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B4911"/>
                </a:solidFill>
                <a:latin typeface="Times New Roman" pitchFamily="18" charset="0"/>
                <a:cs typeface="Times New Roman" pitchFamily="18" charset="0"/>
              </a:rPr>
              <a:t>9 региональных программ и комплексов мер</a:t>
            </a:r>
          </a:p>
          <a:p>
            <a:pPr algn="just"/>
            <a:r>
              <a:rPr lang="ru-RU" sz="1200" b="1" dirty="0" smtClean="0">
                <a:solidFill>
                  <a:srgbClr val="0B4911"/>
                </a:solidFill>
                <a:latin typeface="Times New Roman" pitchFamily="18" charset="0"/>
                <a:cs typeface="Times New Roman" pitchFamily="18" charset="0"/>
              </a:rPr>
              <a:t>22 социальных проекта</a:t>
            </a:r>
          </a:p>
          <a:p>
            <a:pPr algn="just"/>
            <a:r>
              <a:rPr lang="ru-RU" sz="1200" b="1" dirty="0" smtClean="0">
                <a:solidFill>
                  <a:srgbClr val="0B4911"/>
                </a:solidFill>
                <a:latin typeface="Times New Roman" pitchFamily="18" charset="0"/>
                <a:cs typeface="Times New Roman" pitchFamily="18" charset="0"/>
              </a:rPr>
              <a:t>1 партнерский проект «К движению без ограничений»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214282" y="6000768"/>
            <a:ext cx="364333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ПАО «Северсталь»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софинансирует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программу «Дорога к дому» по профилактике социального сиротства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Современные  подходы к оказанию комплексной поддержки семей с детьми 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7158" y="1071546"/>
            <a:ext cx="4071966" cy="95410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Комплекс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 по развитию эффективных практик социального сопровождения семей с детьми, нуждающихся в социальной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помощи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(2016-2017 годы)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0" y="1071546"/>
            <a:ext cx="4286280" cy="95410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Комплекс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 по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развитию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эффективных практик активной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поддержки родителей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воспитывающих детей-инвалидов и детей с ограниченными возможностями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здоровья (2016-2017 годы)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57158" y="2096524"/>
            <a:ext cx="4071966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утверждена Модельная программа социального сопровождения семей с детьми, в том числе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замещающих</a:t>
            </a:r>
          </a:p>
          <a:p>
            <a:pPr algn="just"/>
            <a:endParaRPr lang="ru-RU" sz="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разработана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единая нормативная правовая и методическая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база социального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сопровождения семей с детьми на территории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</a:p>
          <a:p>
            <a:pPr algn="just"/>
            <a:endParaRPr lang="ru-RU" sz="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организованы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клубные сообщества для родителей и подростков,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созданы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 служб сопровождения семей, мобильная служба инновационных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услуг</a:t>
            </a:r>
          </a:p>
          <a:p>
            <a:pPr algn="just"/>
            <a:endParaRPr lang="ru-RU" sz="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открыты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мини-лекотеки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детей с ограниченными возможностями здоровья от рождения до 3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 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572000" y="2071678"/>
            <a:ext cx="428628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развивается дистанционное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консультирования семей с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детьми-инвалидами</a:t>
            </a:r>
          </a:p>
          <a:p>
            <a:pPr algn="just"/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открыты дополнительные пункты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проката реабилитационного, развивающего, игрового оборудования для семей с детьми,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клубы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выходного дня,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группы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взаимопомощи и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иные службы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поддержки семей с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детьми-инвалидами</a:t>
            </a:r>
          </a:p>
          <a:p>
            <a:pPr algn="just"/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 информационный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сайт для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родителей детей с ограниченными возможностями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здоровья</a:t>
            </a:r>
          </a:p>
          <a:p>
            <a:pPr algn="just"/>
            <a:endParaRPr lang="ru-RU" sz="1400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активную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поддержку получили 534 семьи с детьми-инвалидами и 455 семей с детьми с ограниченными возможностями здоровья</a:t>
            </a: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5643578"/>
            <a:ext cx="8572560" cy="830997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результате реализации комплексов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мер в 2016 году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социальным сопровождением </a:t>
            </a:r>
          </a:p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охвачено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2588 семей, из них уже преодолели трудную жизненную ситуацию посредством социального сопровождения 668 семей (25,8%)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-785850" y="1928802"/>
            <a:ext cx="3000396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42844" y="55883"/>
            <a:ext cx="871543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Взаимодействие с социально ориентированными общественными организациями и добровольцами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71604" y="928670"/>
            <a:ext cx="62865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Социально-ориентированные общественные организации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214678" y="1357298"/>
            <a:ext cx="5786478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оказывают экстренную психологическую и юридическую помощь детям и их родителям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осуществляют социальное сопровождение семей и детей различных категорий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работают с детьми-инвалидами, замещающими семьями, воспитанниками детских стационарных организаций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проводят обучающие мероприятия, транслируя инновационный опыт работы в государственные и некоммерческие организации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000364" y="3857628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Волонтеры и добровольцы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14282" y="4254065"/>
            <a:ext cx="642942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привлекаются к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организации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досуговой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деятельности, организации и проведению благотворительных акций,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информационно-просветительской работы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оказывают поддержку замещающим семьям, выступают в качестве наставников,  «социальных гидов»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организуют мероприятия по улучшению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жизнедеятельности семей с детьми (проводят ремонтные работы в квартирах, организуют сбор необходимых  вещей, выступают репетиторами для детей)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7" name="Рисунок 46" descr="информационная акция Детский телефон доверия (4).JPG"/>
          <p:cNvPicPr>
            <a:picLocks noChangeAspect="1"/>
          </p:cNvPicPr>
          <p:nvPr/>
        </p:nvPicPr>
        <p:blipFill>
          <a:blip r:embed="rId2" cstate="print"/>
          <a:srcRect l="14474"/>
          <a:stretch>
            <a:fillRect/>
          </a:stretch>
        </p:blipFill>
        <p:spPr>
          <a:xfrm>
            <a:off x="7000892" y="3588362"/>
            <a:ext cx="1839529" cy="1698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3" name="Picture 5" descr="http://dorogakdomu.ru/wp-content/uploads/2017/04/IWDqYb_dz0M-300x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5262567"/>
            <a:ext cx="2286028" cy="1524019"/>
          </a:xfrm>
          <a:prstGeom prst="rect">
            <a:avLst/>
          </a:prstGeom>
          <a:noFill/>
        </p:spPr>
      </p:pic>
      <p:pic>
        <p:nvPicPr>
          <p:cNvPr id="7175" name="Picture 7" descr="http://dorogakdomu.ru/wp-content/themes/dorogakdomu/includes/timthumb.php?src=http://dorogakdomu.ru/wp-content/uploads/2015/02/20150220141254.jpg&amp;h=150&amp;w=190&amp;zc=1&amp;q=9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1357298"/>
            <a:ext cx="2171703" cy="1714502"/>
          </a:xfrm>
          <a:prstGeom prst="rect">
            <a:avLst/>
          </a:prstGeom>
          <a:noFill/>
        </p:spPr>
      </p:pic>
      <p:pic>
        <p:nvPicPr>
          <p:cNvPr id="48" name="Рисунок 47" descr="N:\304-Дети\Выставка-форум 2014 год\Фото\SDC10248.JPG"/>
          <p:cNvPicPr/>
          <p:nvPr/>
        </p:nvPicPr>
        <p:blipFill>
          <a:blip r:embed="rId5" cstate="print"/>
          <a:srcRect l="3528" r="19348"/>
          <a:stretch>
            <a:fillRect/>
          </a:stretch>
        </p:blipFill>
        <p:spPr bwMode="auto">
          <a:xfrm>
            <a:off x="214282" y="2500306"/>
            <a:ext cx="1785950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-785850" y="1928802"/>
            <a:ext cx="3000396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42844" y="55883"/>
            <a:ext cx="871543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Семейное устройство детей-сирот и детей, оставшихся без попечения родителей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57422" y="1714488"/>
            <a:ext cx="292895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сети Школ подготовки кандидатов в приемные родители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57422" y="2643182"/>
            <a:ext cx="292895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служб содействия семейному устройству детей-сирот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2844" y="3786190"/>
            <a:ext cx="2714644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форм кратковременного помещения детей в семью: «семья выходного дня», «гостевая семья», «на каникулы в семью»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2844" y="5357826"/>
            <a:ext cx="271464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открытости организаций для детей-сирот: «Дни аиста», «Дни открытых дверей», «родительские дни»,</a:t>
            </a:r>
          </a:p>
        </p:txBody>
      </p:sp>
      <p:pic>
        <p:nvPicPr>
          <p:cNvPr id="19" name="Рисунок 18" descr="Plakat_LE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3643314"/>
            <a:ext cx="2072740" cy="2714644"/>
          </a:xfrm>
          <a:prstGeom prst="rect">
            <a:avLst/>
          </a:prstGeom>
        </p:spPr>
      </p:pic>
      <p:pic>
        <p:nvPicPr>
          <p:cNvPr id="20" name="Рисунок 19" descr="den_aist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3684862"/>
            <a:ext cx="1889760" cy="2673096"/>
          </a:xfrm>
          <a:prstGeom prst="rect">
            <a:avLst/>
          </a:prstGeom>
        </p:spPr>
      </p:pic>
      <p:pic>
        <p:nvPicPr>
          <p:cNvPr id="21" name="Рисунок 20" descr="seminar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1732347"/>
            <a:ext cx="2071703" cy="1553777"/>
          </a:xfrm>
          <a:prstGeom prst="rect">
            <a:avLst/>
          </a:prstGeom>
        </p:spPr>
      </p:pic>
      <p:pic>
        <p:nvPicPr>
          <p:cNvPr id="23" name="Рисунок 22" descr="pust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504" y="3678980"/>
            <a:ext cx="1786857" cy="2678978"/>
          </a:xfrm>
          <a:prstGeom prst="rect">
            <a:avLst/>
          </a:prstGeom>
        </p:spPr>
      </p:pic>
      <p:pic>
        <p:nvPicPr>
          <p:cNvPr id="24" name="Рисунок 23" descr="kak_vzyat_rebenka_v_semy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15206" y="1000108"/>
            <a:ext cx="1857388" cy="2625284"/>
          </a:xfrm>
          <a:prstGeom prst="rect">
            <a:avLst/>
          </a:prstGeom>
        </p:spPr>
      </p:pic>
      <p:sp>
        <p:nvSpPr>
          <p:cNvPr id="22530" name="AutoShape 2" descr="http://%D1%86%D0%B5%D0%BD%D1%82%D1%80-%D0%BD%D0%B0%D1%88%D0%B8-%D0%B4%D0%B5%D1%82%D0%B8.%D1%80%D1%84//images/stories/dd9_center_razdatka/kak_vzyat_rebenka_v_semyu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http://%D1%86%D0%B5%D0%BD%D1%82%D1%80-%D0%BD%D0%B0%D1%88%D0%B8-%D0%B4%D0%B5%D1%82%D0%B8.%D1%80%D1%84//images/stories/dd9_center_razdatka/kak_vzyat_rebenka_v_semyu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" name="Рисунок 25" descr="kak_vzyat_rebenka_v_semyu_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10026" y="1142984"/>
            <a:ext cx="1827325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-785850" y="1928802"/>
            <a:ext cx="3000396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42844" y="55883"/>
            <a:ext cx="871543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Социально значимые проекты по семейному устройству детей-сирот и работе с замещающими семьями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43306" y="1113052"/>
            <a:ext cx="2928958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Социальные проекты по семейному устройству: </a:t>
            </a:r>
          </a:p>
          <a:p>
            <a:pPr algn="just"/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«Хочу домой», «Хочу в семью»,</a:t>
            </a: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«Призреть сироту – христианский долг каждого»,</a:t>
            </a: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«25 волшебных писем»</a:t>
            </a:r>
          </a:p>
          <a:p>
            <a:pPr algn="just"/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5042118"/>
            <a:ext cx="5286412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Социальные проекты по поддержке замещающих семей:</a:t>
            </a:r>
          </a:p>
          <a:p>
            <a:pPr algn="just"/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«Организация работы центра подготовки волонтеров для поддержки замещающих семей»,</a:t>
            </a: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 объективе – приемная семья: от приемной семьи к профессионально замещающей»,  «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БабушкаПрофи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– организация работы клубов самопомощи бабушек-опекунов</a:t>
            </a:r>
          </a:p>
          <a:p>
            <a:pPr algn="just"/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BP-28-sent2.jpg"/>
          <p:cNvPicPr>
            <a:picLocks noChangeAspect="1"/>
          </p:cNvPicPr>
          <p:nvPr/>
        </p:nvPicPr>
        <p:blipFill>
          <a:blip r:embed="rId2"/>
          <a:srcRect t="11111"/>
          <a:stretch>
            <a:fillRect/>
          </a:stretch>
        </p:blipFill>
        <p:spPr>
          <a:xfrm>
            <a:off x="5929322" y="5000636"/>
            <a:ext cx="2891827" cy="1714512"/>
          </a:xfrm>
          <a:prstGeom prst="rect">
            <a:avLst/>
          </a:prstGeom>
        </p:spPr>
      </p:pic>
      <p:pic>
        <p:nvPicPr>
          <p:cNvPr id="19" name="Рисунок 18" descr="соц.jpg"/>
          <p:cNvPicPr>
            <a:picLocks noChangeAspect="1"/>
          </p:cNvPicPr>
          <p:nvPr/>
        </p:nvPicPr>
        <p:blipFill>
          <a:blip r:embed="rId3"/>
          <a:srcRect t="33696" r="34564"/>
          <a:stretch>
            <a:fillRect/>
          </a:stretch>
        </p:blipFill>
        <p:spPr>
          <a:xfrm>
            <a:off x="3571868" y="3214686"/>
            <a:ext cx="2500330" cy="1686889"/>
          </a:xfrm>
          <a:prstGeom prst="rect">
            <a:avLst/>
          </a:prstGeom>
        </p:spPr>
      </p:pic>
      <p:pic>
        <p:nvPicPr>
          <p:cNvPr id="20" name="Рисунок 19" descr="DSC094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81846" y="3214686"/>
            <a:ext cx="1975708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6" name="Picture 2" descr="http://d10205.edu35.ru/images/babuchka2.jpg"/>
          <p:cNvPicPr>
            <a:picLocks noChangeAspect="1" noChangeArrowheads="1"/>
          </p:cNvPicPr>
          <p:nvPr/>
        </p:nvPicPr>
        <p:blipFill>
          <a:blip r:embed="rId5" cstate="print"/>
          <a:srcRect t="25037" r="8333" b="6110"/>
          <a:stretch>
            <a:fillRect/>
          </a:stretch>
        </p:blipFill>
        <p:spPr bwMode="auto">
          <a:xfrm>
            <a:off x="6357950" y="3214686"/>
            <a:ext cx="1714512" cy="1714512"/>
          </a:xfrm>
          <a:prstGeom prst="rect">
            <a:avLst/>
          </a:prstGeom>
          <a:noFill/>
        </p:spPr>
      </p:pic>
      <p:pic>
        <p:nvPicPr>
          <p:cNvPr id="21" name="Picture 2" descr="D:\docum\Акции\Лето в новой семье\6Hek-IxJ8VI.JPG"/>
          <p:cNvPicPr>
            <a:picLocks noChangeAspect="1" noChangeArrowheads="1"/>
          </p:cNvPicPr>
          <p:nvPr/>
        </p:nvPicPr>
        <p:blipFill>
          <a:blip r:embed="rId6" cstate="print"/>
          <a:srcRect t="11538"/>
          <a:stretch>
            <a:fillRect/>
          </a:stretch>
        </p:blipFill>
        <p:spPr bwMode="auto">
          <a:xfrm>
            <a:off x="285720" y="1000108"/>
            <a:ext cx="3143304" cy="2034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 descr="IMG_20170417_1719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86578" y="1000108"/>
            <a:ext cx="2143140" cy="1956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070_2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r="65551"/>
          <a:stretch>
            <a:fillRect/>
          </a:stretch>
        </p:blipFill>
        <p:spPr>
          <a:xfrm>
            <a:off x="1" y="0"/>
            <a:ext cx="1714479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</p:pic>
      <p:pic>
        <p:nvPicPr>
          <p:cNvPr id="5" name="Рисунок 4" descr="brend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425" y="857232"/>
            <a:ext cx="1425179" cy="135729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32" y="6470"/>
            <a:ext cx="9144000" cy="70788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Результаты работы по профилактике социального сиротства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2015 – 2016  годы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" y="6315038"/>
            <a:ext cx="9144000" cy="40011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785918" y="785794"/>
          <a:ext cx="6929486" cy="1285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1785918" y="2071678"/>
          <a:ext cx="7143800" cy="1643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1714480" y="3500438"/>
          <a:ext cx="7215238" cy="1357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1714480" y="4857760"/>
          <a:ext cx="7072330" cy="1785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0" y="2285992"/>
          <a:ext cx="1714480" cy="3817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286644" y="442913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38 детей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24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142976" y="5143512"/>
            <a:ext cx="75009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Департамент социальной защиты населения Вологодской области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Сайт : 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www.socium35.ru</a:t>
            </a:r>
          </a:p>
          <a:p>
            <a:pPr lvl="1"/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e-mail:</a:t>
            </a:r>
            <a:r>
              <a:rPr lang="en-US" sz="16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depsoc@gov35.ru</a:t>
            </a:r>
            <a:endParaRPr lang="ru-RU" sz="1600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Телефон/факс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+7 (8172) 230136</a:t>
            </a:r>
            <a:endParaRPr lang="en-US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16000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г. Вологда, ул. Благовещенская, д. 9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5072074"/>
            <a:ext cx="71438" cy="17859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7" name="Picture 3" descr="N:\304\Мои рисунки\Герб Вологодской област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143512"/>
            <a:ext cx="571504" cy="65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Рисунок 67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6000768"/>
            <a:ext cx="651080" cy="571504"/>
          </a:xfrm>
          <a:prstGeom prst="rect">
            <a:avLst/>
          </a:prstGeom>
        </p:spPr>
      </p:pic>
      <p:pic>
        <p:nvPicPr>
          <p:cNvPr id="69" name="Рисунок 68" descr="brend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43834" y="500042"/>
            <a:ext cx="1200147" cy="1142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2700</TotalTime>
  <Words>971</Words>
  <Application>Microsoft Office PowerPoint</Application>
  <PresentationFormat>Экран (4:3)</PresentationFormat>
  <Paragraphs>125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Donik</dc:creator>
  <cp:lastModifiedBy>Мария Вячеславовна Балясникова</cp:lastModifiedBy>
  <cp:revision>283</cp:revision>
  <dcterms:created xsi:type="dcterms:W3CDTF">2016-04-24T12:03:48Z</dcterms:created>
  <dcterms:modified xsi:type="dcterms:W3CDTF">2017-04-19T15:02:00Z</dcterms:modified>
</cp:coreProperties>
</file>